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Calibri" panose="020F0502020204030204" pitchFamily="34" charset="0"/>
      <p:regular r:id="rId8"/>
      <p:bold r:id="rId9"/>
      <p:italic r:id="rId10"/>
      <p:boldItalic r:id="rId11"/>
    </p:embeddedFont>
    <p:embeddedFont>
      <p:font typeface="Lazydog"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56" y="-3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viewProps" Target="viewProps.xml"/></Relationships>
</file>

<file path=ppt/media/image1.png>
</file>

<file path=ppt/media/image12.svg>
</file>

<file path=ppt/media/image14.svg>
</file>

<file path=ppt/media/image2.png>
</file>

<file path=ppt/media/image3.png>
</file>

<file path=ppt/media/image4.png>
</file>

<file path=ppt/media/image4.svg>
</file>

<file path=ppt/media/image5.png>
</file>

<file path=ppt/media/image6.png>
</file>

<file path=ppt/media/image6.svg>
</file>

<file path=ppt/media/image7.png>
</file>

<file path=ppt/media/image8.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6/18/2024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6/18/2024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6/18/2024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2.svg"/><Relationship Id="rId4" Type="http://schemas.openxmlformats.org/officeDocument/2006/relationships/image" Target="../media/image8.png"/><Relationship Id="rId9" Type="http://schemas.openxmlformats.org/officeDocument/2006/relationships/image" Target="../media/image1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3916658" y="112183"/>
            <a:ext cx="10454684" cy="10062633"/>
          </a:xfrm>
          <a:custGeom>
            <a:avLst/>
            <a:gdLst/>
            <a:ahLst/>
            <a:cxnLst/>
            <a:rect l="l" t="t" r="r" b="b"/>
            <a:pathLst>
              <a:path w="10454684" h="10062633">
                <a:moveTo>
                  <a:pt x="0" y="0"/>
                </a:moveTo>
                <a:lnTo>
                  <a:pt x="10454684" y="0"/>
                </a:lnTo>
                <a:lnTo>
                  <a:pt x="10454684" y="10062634"/>
                </a:lnTo>
                <a:lnTo>
                  <a:pt x="0" y="10062634"/>
                </a:lnTo>
                <a:lnTo>
                  <a:pt x="0" y="0"/>
                </a:lnTo>
                <a:close/>
              </a:path>
            </a:pathLst>
          </a:custGeom>
          <a:blipFill>
            <a:blip r:embed="rId3"/>
            <a:stretch>
              <a:fillRect/>
            </a:stretch>
          </a:blipFill>
        </p:spPr>
      </p:sp>
      <p:sp>
        <p:nvSpPr>
          <p:cNvPr id="4" name="Freeform 4"/>
          <p:cNvSpPr/>
          <p:nvPr/>
        </p:nvSpPr>
        <p:spPr>
          <a:xfrm>
            <a:off x="14027828" y="7346882"/>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rot="1324530">
            <a:off x="-1050153" y="-907951"/>
            <a:ext cx="3532220" cy="5250597"/>
          </a:xfrm>
          <a:custGeom>
            <a:avLst/>
            <a:gdLst/>
            <a:ahLst/>
            <a:cxnLst/>
            <a:rect l="l" t="t" r="r" b="b"/>
            <a:pathLst>
              <a:path w="3532220" h="5250597">
                <a:moveTo>
                  <a:pt x="0" y="0"/>
                </a:moveTo>
                <a:lnTo>
                  <a:pt x="3532220" y="0"/>
                </a:lnTo>
                <a:lnTo>
                  <a:pt x="3532220" y="5250596"/>
                </a:lnTo>
                <a:lnTo>
                  <a:pt x="0" y="5250596"/>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a:off x="-198259" y="7770606"/>
            <a:ext cx="2453917" cy="4114800"/>
          </a:xfrm>
          <a:custGeom>
            <a:avLst/>
            <a:gdLst/>
            <a:ahLst/>
            <a:cxnLst/>
            <a:rect l="l" t="t" r="r" b="b"/>
            <a:pathLst>
              <a:path w="2453917" h="4114800">
                <a:moveTo>
                  <a:pt x="0" y="0"/>
                </a:moveTo>
                <a:lnTo>
                  <a:pt x="2453918" y="0"/>
                </a:lnTo>
                <a:lnTo>
                  <a:pt x="2453918" y="4114800"/>
                </a:lnTo>
                <a:lnTo>
                  <a:pt x="0" y="4114800"/>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7" name="TextBox 7"/>
          <p:cNvSpPr txBox="1"/>
          <p:nvPr/>
        </p:nvSpPr>
        <p:spPr>
          <a:xfrm>
            <a:off x="1509667" y="3186059"/>
            <a:ext cx="15268665" cy="3705332"/>
          </a:xfrm>
          <a:prstGeom prst="rect">
            <a:avLst/>
          </a:prstGeom>
        </p:spPr>
        <p:txBody>
          <a:bodyPr lIns="0" tIns="0" rIns="0" bIns="0" rtlCol="0" anchor="t">
            <a:spAutoFit/>
          </a:bodyPr>
          <a:lstStyle/>
          <a:p>
            <a:pPr algn="ctr">
              <a:lnSpc>
                <a:spcPts val="14890"/>
              </a:lnSpc>
            </a:pPr>
            <a:r>
              <a:rPr lang="en-US" sz="10635">
                <a:solidFill>
                  <a:srgbClr val="3D593D"/>
                </a:solidFill>
                <a:latin typeface="Lazydog Bold"/>
              </a:rPr>
              <a:t>microservicio y serviless </a:t>
            </a:r>
          </a:p>
        </p:txBody>
      </p:sp>
      <p:sp>
        <p:nvSpPr>
          <p:cNvPr id="8" name="TextBox 8"/>
          <p:cNvSpPr txBox="1"/>
          <p:nvPr/>
        </p:nvSpPr>
        <p:spPr>
          <a:xfrm>
            <a:off x="3916658" y="8314277"/>
            <a:ext cx="10132278" cy="1513729"/>
          </a:xfrm>
          <a:prstGeom prst="rect">
            <a:avLst/>
          </a:prstGeom>
        </p:spPr>
        <p:txBody>
          <a:bodyPr lIns="0" tIns="0" rIns="0" bIns="0" rtlCol="0" anchor="t">
            <a:spAutoFit/>
          </a:bodyPr>
          <a:lstStyle/>
          <a:p>
            <a:pPr algn="ctr">
              <a:lnSpc>
                <a:spcPts val="6018"/>
              </a:lnSpc>
            </a:pPr>
            <a:r>
              <a:rPr lang="en-US" sz="4298">
                <a:solidFill>
                  <a:srgbClr val="3D593D"/>
                </a:solidFill>
                <a:latin typeface="Lazydog"/>
              </a:rPr>
              <a:t>Luna Sofia Hernández</a:t>
            </a:r>
          </a:p>
          <a:p>
            <a:pPr algn="ctr">
              <a:lnSpc>
                <a:spcPts val="6018"/>
              </a:lnSpc>
            </a:pPr>
            <a:r>
              <a:rPr lang="en-US" sz="4298">
                <a:solidFill>
                  <a:srgbClr val="3D593D"/>
                </a:solidFill>
                <a:latin typeface="Lazydog"/>
              </a:rPr>
              <a:t>Wilton Samuel Garrido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rot="6945466">
            <a:off x="-314661" y="6721830"/>
            <a:ext cx="2686721" cy="3993775"/>
          </a:xfrm>
          <a:custGeom>
            <a:avLst/>
            <a:gdLst/>
            <a:ahLst/>
            <a:cxnLst/>
            <a:rect l="l" t="t" r="r" b="b"/>
            <a:pathLst>
              <a:path w="2686721" h="3993775">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grpSp>
        <p:nvGrpSpPr>
          <p:cNvPr id="4" name="Group 4"/>
          <p:cNvGrpSpPr/>
          <p:nvPr/>
        </p:nvGrpSpPr>
        <p:grpSpPr>
          <a:xfrm>
            <a:off x="1028700" y="2573479"/>
            <a:ext cx="10276151" cy="7104070"/>
            <a:chOff x="0" y="0"/>
            <a:chExt cx="2706476" cy="1871031"/>
          </a:xfrm>
        </p:grpSpPr>
        <p:sp>
          <p:nvSpPr>
            <p:cNvPr id="5" name="Freeform 5"/>
            <p:cNvSpPr/>
            <p:nvPr/>
          </p:nvSpPr>
          <p:spPr>
            <a:xfrm>
              <a:off x="0" y="0"/>
              <a:ext cx="2706476" cy="1871031"/>
            </a:xfrm>
            <a:custGeom>
              <a:avLst/>
              <a:gdLst/>
              <a:ahLst/>
              <a:cxnLst/>
              <a:rect l="l" t="t" r="r" b="b"/>
              <a:pathLst>
                <a:path w="2706476" h="1871031">
                  <a:moveTo>
                    <a:pt x="0" y="0"/>
                  </a:moveTo>
                  <a:lnTo>
                    <a:pt x="2706476" y="0"/>
                  </a:lnTo>
                  <a:lnTo>
                    <a:pt x="2706476" y="1871031"/>
                  </a:lnTo>
                  <a:lnTo>
                    <a:pt x="0" y="1871031"/>
                  </a:lnTo>
                  <a:close/>
                </a:path>
              </a:pathLst>
            </a:custGeom>
            <a:solidFill>
              <a:srgbClr val="DFECE0"/>
            </a:solidFill>
          </p:spPr>
        </p:sp>
        <p:sp>
          <p:nvSpPr>
            <p:cNvPr id="6" name="TextBox 6"/>
            <p:cNvSpPr txBox="1"/>
            <p:nvPr/>
          </p:nvSpPr>
          <p:spPr>
            <a:xfrm>
              <a:off x="0" y="-38100"/>
              <a:ext cx="2706476" cy="1909131"/>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028700" y="885825"/>
            <a:ext cx="15268665" cy="1236345"/>
          </a:xfrm>
          <a:prstGeom prst="rect">
            <a:avLst/>
          </a:prstGeom>
        </p:spPr>
        <p:txBody>
          <a:bodyPr lIns="0" tIns="0" rIns="0" bIns="0" rtlCol="0" anchor="t">
            <a:spAutoFit/>
          </a:bodyPr>
          <a:lstStyle/>
          <a:p>
            <a:pPr algn="l">
              <a:lnSpc>
                <a:spcPts val="10080"/>
              </a:lnSpc>
            </a:pPr>
            <a:r>
              <a:rPr lang="en-US" sz="7200">
                <a:solidFill>
                  <a:srgbClr val="3D593D"/>
                </a:solidFill>
                <a:latin typeface="Lazydog"/>
              </a:rPr>
              <a:t>¿Que es microservicio?</a:t>
            </a:r>
          </a:p>
        </p:txBody>
      </p:sp>
      <p:sp>
        <p:nvSpPr>
          <p:cNvPr id="8" name="Freeform 8"/>
          <p:cNvSpPr/>
          <p:nvPr/>
        </p:nvSpPr>
        <p:spPr>
          <a:xfrm rot="10147575">
            <a:off x="13906889" y="-2057400"/>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grpSp>
        <p:nvGrpSpPr>
          <p:cNvPr id="9" name="Group 9"/>
          <p:cNvGrpSpPr>
            <a:grpSpLocks noChangeAspect="1"/>
          </p:cNvGrpSpPr>
          <p:nvPr/>
        </p:nvGrpSpPr>
        <p:grpSpPr>
          <a:xfrm>
            <a:off x="10758359" y="2122170"/>
            <a:ext cx="6080059" cy="8170671"/>
            <a:chOff x="0" y="0"/>
            <a:chExt cx="3663950" cy="4923790"/>
          </a:xfrm>
        </p:grpSpPr>
        <p:sp>
          <p:nvSpPr>
            <p:cNvPr id="10" name="Freeform 10"/>
            <p:cNvSpPr/>
            <p:nvPr/>
          </p:nvSpPr>
          <p:spPr>
            <a:xfrm>
              <a:off x="31750" y="31750"/>
              <a:ext cx="3600450" cy="4859020"/>
            </a:xfrm>
            <a:custGeom>
              <a:avLst/>
              <a:gdLst/>
              <a:ahLst/>
              <a:cxnLst/>
              <a:rect l="l" t="t" r="r" b="b"/>
              <a:pathLst>
                <a:path w="3600450" h="485902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7"/>
              <a:stretch>
                <a:fillRect l="-7481" r="-7481"/>
              </a:stretch>
            </a:blipFill>
          </p:spPr>
        </p:sp>
        <p:sp>
          <p:nvSpPr>
            <p:cNvPr id="11" name="Freeform 11"/>
            <p:cNvSpPr/>
            <p:nvPr/>
          </p:nvSpPr>
          <p:spPr>
            <a:xfrm>
              <a:off x="0" y="0"/>
              <a:ext cx="3663950" cy="4923790"/>
            </a:xfrm>
            <a:custGeom>
              <a:avLst/>
              <a:gdLst/>
              <a:ahLst/>
              <a:cxnLst/>
              <a:rect l="l" t="t" r="r" b="b"/>
              <a:pathLst>
                <a:path w="3663950" h="492379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DFECE0"/>
            </a:solidFill>
          </p:spPr>
        </p:sp>
      </p:grpSp>
      <p:sp>
        <p:nvSpPr>
          <p:cNvPr id="12" name="TextBox 12"/>
          <p:cNvSpPr txBox="1"/>
          <p:nvPr/>
        </p:nvSpPr>
        <p:spPr>
          <a:xfrm>
            <a:off x="1333056" y="3060163"/>
            <a:ext cx="9011491" cy="6064027"/>
          </a:xfrm>
          <a:prstGeom prst="rect">
            <a:avLst/>
          </a:prstGeom>
        </p:spPr>
        <p:txBody>
          <a:bodyPr lIns="0" tIns="0" rIns="0" bIns="0" rtlCol="0" anchor="t">
            <a:spAutoFit/>
          </a:bodyPr>
          <a:lstStyle/>
          <a:p>
            <a:pPr algn="l">
              <a:lnSpc>
                <a:spcPts val="4387"/>
              </a:lnSpc>
            </a:pPr>
            <a:r>
              <a:rPr lang="en-US" sz="3133">
                <a:solidFill>
                  <a:srgbClr val="223022"/>
                </a:solidFill>
                <a:latin typeface="Lazydog"/>
              </a:rPr>
              <a:t>Los microservicios son tanto un estilo de arquitectura como un modo de programar software. Con los microservicios, las aplicaciones se dividen en sus elementos más pequeños e independientes entre sí. A diferencia del enfoque tradicional y monolítico de las aplicaciones, en el que todo se compila en una sola pieza, los microservicios son elementos independientes que funcionan en conjunto para llevar a cabo las mismas tareas.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rot="6945466">
            <a:off x="-314661" y="6721830"/>
            <a:ext cx="2686721" cy="3993775"/>
          </a:xfrm>
          <a:custGeom>
            <a:avLst/>
            <a:gdLst/>
            <a:ahLst/>
            <a:cxnLst/>
            <a:rect l="l" t="t" r="r" b="b"/>
            <a:pathLst>
              <a:path w="2686721" h="3993775">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grpSp>
        <p:nvGrpSpPr>
          <p:cNvPr id="4" name="Group 4"/>
          <p:cNvGrpSpPr/>
          <p:nvPr/>
        </p:nvGrpSpPr>
        <p:grpSpPr>
          <a:xfrm>
            <a:off x="1028700" y="2573479"/>
            <a:ext cx="10276151" cy="7104070"/>
            <a:chOff x="0" y="0"/>
            <a:chExt cx="2706476" cy="1871031"/>
          </a:xfrm>
        </p:grpSpPr>
        <p:sp>
          <p:nvSpPr>
            <p:cNvPr id="5" name="Freeform 5"/>
            <p:cNvSpPr/>
            <p:nvPr/>
          </p:nvSpPr>
          <p:spPr>
            <a:xfrm>
              <a:off x="0" y="0"/>
              <a:ext cx="2706476" cy="1871031"/>
            </a:xfrm>
            <a:custGeom>
              <a:avLst/>
              <a:gdLst/>
              <a:ahLst/>
              <a:cxnLst/>
              <a:rect l="l" t="t" r="r" b="b"/>
              <a:pathLst>
                <a:path w="2706476" h="1871031">
                  <a:moveTo>
                    <a:pt x="0" y="0"/>
                  </a:moveTo>
                  <a:lnTo>
                    <a:pt x="2706476" y="0"/>
                  </a:lnTo>
                  <a:lnTo>
                    <a:pt x="2706476" y="1871031"/>
                  </a:lnTo>
                  <a:lnTo>
                    <a:pt x="0" y="1871031"/>
                  </a:lnTo>
                  <a:close/>
                </a:path>
              </a:pathLst>
            </a:custGeom>
            <a:solidFill>
              <a:srgbClr val="DFECE0"/>
            </a:solidFill>
          </p:spPr>
        </p:sp>
        <p:sp>
          <p:nvSpPr>
            <p:cNvPr id="6" name="TextBox 6"/>
            <p:cNvSpPr txBox="1"/>
            <p:nvPr/>
          </p:nvSpPr>
          <p:spPr>
            <a:xfrm>
              <a:off x="0" y="-38100"/>
              <a:ext cx="2706476" cy="1909131"/>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028700" y="885825"/>
            <a:ext cx="15268665" cy="1236345"/>
          </a:xfrm>
          <a:prstGeom prst="rect">
            <a:avLst/>
          </a:prstGeom>
        </p:spPr>
        <p:txBody>
          <a:bodyPr lIns="0" tIns="0" rIns="0" bIns="0" rtlCol="0" anchor="t">
            <a:spAutoFit/>
          </a:bodyPr>
          <a:lstStyle/>
          <a:p>
            <a:pPr algn="l">
              <a:lnSpc>
                <a:spcPts val="10080"/>
              </a:lnSpc>
            </a:pPr>
            <a:r>
              <a:rPr lang="en-US" sz="7200">
                <a:solidFill>
                  <a:srgbClr val="3D593D"/>
                </a:solidFill>
                <a:latin typeface="Lazydog Bold"/>
              </a:rPr>
              <a:t>¿cual es su objetivo?</a:t>
            </a:r>
          </a:p>
        </p:txBody>
      </p:sp>
      <p:sp>
        <p:nvSpPr>
          <p:cNvPr id="8" name="Freeform 8"/>
          <p:cNvSpPr/>
          <p:nvPr/>
        </p:nvSpPr>
        <p:spPr>
          <a:xfrm rot="10147575">
            <a:off x="13906889" y="-2057400"/>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grpSp>
        <p:nvGrpSpPr>
          <p:cNvPr id="9" name="Group 9"/>
          <p:cNvGrpSpPr>
            <a:grpSpLocks noChangeAspect="1"/>
          </p:cNvGrpSpPr>
          <p:nvPr/>
        </p:nvGrpSpPr>
        <p:grpSpPr>
          <a:xfrm>
            <a:off x="10073311" y="2122170"/>
            <a:ext cx="6009049" cy="8075246"/>
            <a:chOff x="0" y="0"/>
            <a:chExt cx="3663950" cy="4923790"/>
          </a:xfrm>
        </p:grpSpPr>
        <p:sp>
          <p:nvSpPr>
            <p:cNvPr id="10" name="Freeform 10"/>
            <p:cNvSpPr/>
            <p:nvPr/>
          </p:nvSpPr>
          <p:spPr>
            <a:xfrm>
              <a:off x="31750" y="31750"/>
              <a:ext cx="3600450" cy="4859020"/>
            </a:xfrm>
            <a:custGeom>
              <a:avLst/>
              <a:gdLst/>
              <a:ahLst/>
              <a:cxnLst/>
              <a:rect l="l" t="t" r="r" b="b"/>
              <a:pathLst>
                <a:path w="3600450" h="485902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7"/>
              <a:stretch>
                <a:fillRect l="-51216" r="-51216"/>
              </a:stretch>
            </a:blipFill>
          </p:spPr>
        </p:sp>
        <p:sp>
          <p:nvSpPr>
            <p:cNvPr id="11" name="Freeform 11"/>
            <p:cNvSpPr/>
            <p:nvPr/>
          </p:nvSpPr>
          <p:spPr>
            <a:xfrm>
              <a:off x="0" y="0"/>
              <a:ext cx="3663950" cy="4923790"/>
            </a:xfrm>
            <a:custGeom>
              <a:avLst/>
              <a:gdLst/>
              <a:ahLst/>
              <a:cxnLst/>
              <a:rect l="l" t="t" r="r" b="b"/>
              <a:pathLst>
                <a:path w="3663950" h="492379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DFECE0"/>
            </a:solidFill>
          </p:spPr>
        </p:sp>
      </p:grpSp>
      <p:sp>
        <p:nvSpPr>
          <p:cNvPr id="12" name="TextBox 12"/>
          <p:cNvSpPr txBox="1"/>
          <p:nvPr/>
        </p:nvSpPr>
        <p:spPr>
          <a:xfrm>
            <a:off x="1656858" y="2836202"/>
            <a:ext cx="7487142" cy="6580506"/>
          </a:xfrm>
          <a:prstGeom prst="rect">
            <a:avLst/>
          </a:prstGeom>
        </p:spPr>
        <p:txBody>
          <a:bodyPr lIns="0" tIns="0" rIns="0" bIns="0" rtlCol="0" anchor="t">
            <a:spAutoFit/>
          </a:bodyPr>
          <a:lstStyle/>
          <a:p>
            <a:pPr algn="l">
              <a:lnSpc>
                <a:spcPts val="4794"/>
              </a:lnSpc>
            </a:pPr>
            <a:r>
              <a:rPr lang="en-US" sz="3424">
                <a:solidFill>
                  <a:srgbClr val="223022"/>
                </a:solidFill>
                <a:latin typeface="Lazydog"/>
              </a:rPr>
              <a:t>En pocas palabras, el objetivo es distribuir software de calidad con mayor rapidez. Si bien esto se puede lograr con los microservicios, se deben considerar otras cuestiones. Dividir las aplicaciones en microservicios no es suficiente; es necesario administrarlos, coordinarlos y gestionar los datos que crean y modifican.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rot="6945466">
            <a:off x="-314661" y="6721830"/>
            <a:ext cx="2686721" cy="3993775"/>
          </a:xfrm>
          <a:custGeom>
            <a:avLst/>
            <a:gdLst/>
            <a:ahLst/>
            <a:cxnLst/>
            <a:rect l="l" t="t" r="r" b="b"/>
            <a:pathLst>
              <a:path w="2686721" h="3993775">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grpSp>
        <p:nvGrpSpPr>
          <p:cNvPr id="4" name="Group 4"/>
          <p:cNvGrpSpPr/>
          <p:nvPr/>
        </p:nvGrpSpPr>
        <p:grpSpPr>
          <a:xfrm>
            <a:off x="1028700" y="2573479"/>
            <a:ext cx="10276151" cy="7104070"/>
            <a:chOff x="0" y="0"/>
            <a:chExt cx="2706476" cy="1871031"/>
          </a:xfrm>
        </p:grpSpPr>
        <p:sp>
          <p:nvSpPr>
            <p:cNvPr id="5" name="Freeform 5"/>
            <p:cNvSpPr/>
            <p:nvPr/>
          </p:nvSpPr>
          <p:spPr>
            <a:xfrm>
              <a:off x="0" y="0"/>
              <a:ext cx="2706476" cy="1871031"/>
            </a:xfrm>
            <a:custGeom>
              <a:avLst/>
              <a:gdLst/>
              <a:ahLst/>
              <a:cxnLst/>
              <a:rect l="l" t="t" r="r" b="b"/>
              <a:pathLst>
                <a:path w="2706476" h="1871031">
                  <a:moveTo>
                    <a:pt x="0" y="0"/>
                  </a:moveTo>
                  <a:lnTo>
                    <a:pt x="2706476" y="0"/>
                  </a:lnTo>
                  <a:lnTo>
                    <a:pt x="2706476" y="1871031"/>
                  </a:lnTo>
                  <a:lnTo>
                    <a:pt x="0" y="1871031"/>
                  </a:lnTo>
                  <a:close/>
                </a:path>
              </a:pathLst>
            </a:custGeom>
            <a:solidFill>
              <a:srgbClr val="DFECE0"/>
            </a:solidFill>
          </p:spPr>
        </p:sp>
        <p:sp>
          <p:nvSpPr>
            <p:cNvPr id="6" name="TextBox 6"/>
            <p:cNvSpPr txBox="1"/>
            <p:nvPr/>
          </p:nvSpPr>
          <p:spPr>
            <a:xfrm>
              <a:off x="0" y="-38100"/>
              <a:ext cx="2706476" cy="1909131"/>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028700" y="885825"/>
            <a:ext cx="15268665" cy="1236345"/>
          </a:xfrm>
          <a:prstGeom prst="rect">
            <a:avLst/>
          </a:prstGeom>
        </p:spPr>
        <p:txBody>
          <a:bodyPr lIns="0" tIns="0" rIns="0" bIns="0" rtlCol="0" anchor="t">
            <a:spAutoFit/>
          </a:bodyPr>
          <a:lstStyle/>
          <a:p>
            <a:pPr algn="l">
              <a:lnSpc>
                <a:spcPts val="10080"/>
              </a:lnSpc>
            </a:pPr>
            <a:r>
              <a:rPr lang="en-US" sz="7200">
                <a:solidFill>
                  <a:srgbClr val="3D593D"/>
                </a:solidFill>
                <a:latin typeface="Lazydog Bold"/>
              </a:rPr>
              <a:t>algunas caracteristicas son:</a:t>
            </a:r>
          </a:p>
        </p:txBody>
      </p:sp>
      <p:sp>
        <p:nvSpPr>
          <p:cNvPr id="8" name="Freeform 8"/>
          <p:cNvSpPr/>
          <p:nvPr/>
        </p:nvSpPr>
        <p:spPr>
          <a:xfrm rot="10147575">
            <a:off x="13906889" y="-2057400"/>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9" name="TextBox 9"/>
          <p:cNvSpPr txBox="1"/>
          <p:nvPr/>
        </p:nvSpPr>
        <p:spPr>
          <a:xfrm>
            <a:off x="828429" y="2420908"/>
            <a:ext cx="16631142" cy="7323488"/>
          </a:xfrm>
          <a:prstGeom prst="rect">
            <a:avLst/>
          </a:prstGeom>
        </p:spPr>
        <p:txBody>
          <a:bodyPr lIns="0" tIns="0" rIns="0" bIns="0" rtlCol="0" anchor="t">
            <a:spAutoFit/>
          </a:bodyPr>
          <a:lstStyle/>
          <a:p>
            <a:pPr algn="l">
              <a:lnSpc>
                <a:spcPts val="5318"/>
              </a:lnSpc>
            </a:pPr>
            <a:r>
              <a:rPr lang="en-US" sz="3798">
                <a:solidFill>
                  <a:srgbClr val="223022"/>
                </a:solidFill>
                <a:latin typeface="Lazydog"/>
              </a:rPr>
              <a:t>*Los servicios se crean para las capacidades empresariales y cada servicio desempeña una sola función. Debido a que se ejecutan de forma independiente, cada servicio se puede actualizar, implementar y escalar para satisfacer la demanda de funciones específicas de una aplicación.</a:t>
            </a:r>
          </a:p>
          <a:p>
            <a:pPr algn="l">
              <a:lnSpc>
                <a:spcPts val="5318"/>
              </a:lnSpc>
            </a:pPr>
            <a:endParaRPr lang="en-US" sz="3798">
              <a:solidFill>
                <a:srgbClr val="223022"/>
              </a:solidFill>
              <a:latin typeface="Lazydog"/>
            </a:endParaRPr>
          </a:p>
          <a:p>
            <a:pPr algn="l">
              <a:lnSpc>
                <a:spcPts val="5318"/>
              </a:lnSpc>
            </a:pPr>
            <a:r>
              <a:rPr lang="en-US" sz="3798">
                <a:solidFill>
                  <a:srgbClr val="223022"/>
                </a:solidFill>
                <a:latin typeface="Lazydog"/>
              </a:rPr>
              <a:t>*Cada servicio está diseñado para un conjunto de capacidades y se enfoca en resolver un problema específico. Si los desarrolladores aportan más código a un servicio a lo largo del tiempo y el servicio se vuelve complejo, se puede dividir en servicios más pequeños.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rot="-8974127">
            <a:off x="-314661" y="-421453"/>
            <a:ext cx="2686721" cy="3993775"/>
          </a:xfrm>
          <a:custGeom>
            <a:avLst/>
            <a:gdLst/>
            <a:ahLst/>
            <a:cxnLst/>
            <a:rect l="l" t="t" r="r" b="b"/>
            <a:pathLst>
              <a:path w="2686721" h="3993775">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10147575">
            <a:off x="14327772" y="7157131"/>
            <a:ext cx="5863057" cy="4114800"/>
          </a:xfrm>
          <a:custGeom>
            <a:avLst/>
            <a:gdLst/>
            <a:ahLst/>
            <a:cxnLst/>
            <a:rect l="l" t="t" r="r" b="b"/>
            <a:pathLst>
              <a:path w="5863057" h="4114800">
                <a:moveTo>
                  <a:pt x="0" y="0"/>
                </a:moveTo>
                <a:lnTo>
                  <a:pt x="5863056" y="0"/>
                </a:lnTo>
                <a:lnTo>
                  <a:pt x="5863056" y="4114800"/>
                </a:lnTo>
                <a:lnTo>
                  <a:pt x="0" y="4114800"/>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Freeform 5"/>
          <p:cNvSpPr/>
          <p:nvPr/>
        </p:nvSpPr>
        <p:spPr>
          <a:xfrm rot="10669215">
            <a:off x="3598538" y="1249109"/>
            <a:ext cx="10454684" cy="10062633"/>
          </a:xfrm>
          <a:custGeom>
            <a:avLst/>
            <a:gdLst/>
            <a:ahLst/>
            <a:cxnLst/>
            <a:rect l="l" t="t" r="r" b="b"/>
            <a:pathLst>
              <a:path w="10454684" h="10062633">
                <a:moveTo>
                  <a:pt x="0" y="0"/>
                </a:moveTo>
                <a:lnTo>
                  <a:pt x="10454684" y="0"/>
                </a:lnTo>
                <a:lnTo>
                  <a:pt x="10454684" y="10062634"/>
                </a:lnTo>
                <a:lnTo>
                  <a:pt x="0" y="10062634"/>
                </a:lnTo>
                <a:lnTo>
                  <a:pt x="0" y="0"/>
                </a:lnTo>
                <a:close/>
              </a:path>
            </a:pathLst>
          </a:custGeom>
          <a:blipFill>
            <a:blip r:embed="rId7"/>
            <a:stretch>
              <a:fillRect/>
            </a:stretch>
          </a:blipFill>
        </p:spPr>
      </p:sp>
      <p:grpSp>
        <p:nvGrpSpPr>
          <p:cNvPr id="6" name="Group 6"/>
          <p:cNvGrpSpPr/>
          <p:nvPr/>
        </p:nvGrpSpPr>
        <p:grpSpPr>
          <a:xfrm>
            <a:off x="2355862" y="2635609"/>
            <a:ext cx="13956738" cy="6142502"/>
            <a:chOff x="0" y="0"/>
            <a:chExt cx="3675849" cy="1617778"/>
          </a:xfrm>
        </p:grpSpPr>
        <p:sp>
          <p:nvSpPr>
            <p:cNvPr id="7" name="Freeform 7"/>
            <p:cNvSpPr/>
            <p:nvPr/>
          </p:nvSpPr>
          <p:spPr>
            <a:xfrm>
              <a:off x="0" y="0"/>
              <a:ext cx="3675848" cy="1617778"/>
            </a:xfrm>
            <a:custGeom>
              <a:avLst/>
              <a:gdLst/>
              <a:ahLst/>
              <a:cxnLst/>
              <a:rect l="l" t="t" r="r" b="b"/>
              <a:pathLst>
                <a:path w="3675848" h="1617778">
                  <a:moveTo>
                    <a:pt x="0" y="0"/>
                  </a:moveTo>
                  <a:lnTo>
                    <a:pt x="3675848" y="0"/>
                  </a:lnTo>
                  <a:lnTo>
                    <a:pt x="3675848" y="1617778"/>
                  </a:lnTo>
                  <a:lnTo>
                    <a:pt x="0" y="1617778"/>
                  </a:lnTo>
                  <a:close/>
                </a:path>
              </a:pathLst>
            </a:custGeom>
            <a:solidFill>
              <a:srgbClr val="DFECE0"/>
            </a:solidFill>
          </p:spPr>
        </p:sp>
        <p:sp>
          <p:nvSpPr>
            <p:cNvPr id="8" name="TextBox 8"/>
            <p:cNvSpPr txBox="1"/>
            <p:nvPr/>
          </p:nvSpPr>
          <p:spPr>
            <a:xfrm>
              <a:off x="0" y="-38100"/>
              <a:ext cx="3675849" cy="1655878"/>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9" name="TextBox 9"/>
          <p:cNvSpPr txBox="1"/>
          <p:nvPr/>
        </p:nvSpPr>
        <p:spPr>
          <a:xfrm>
            <a:off x="1028700" y="885825"/>
            <a:ext cx="15268665" cy="1236345"/>
          </a:xfrm>
          <a:prstGeom prst="rect">
            <a:avLst/>
          </a:prstGeom>
        </p:spPr>
        <p:txBody>
          <a:bodyPr lIns="0" tIns="0" rIns="0" bIns="0" rtlCol="0" anchor="t">
            <a:spAutoFit/>
          </a:bodyPr>
          <a:lstStyle/>
          <a:p>
            <a:pPr algn="ctr">
              <a:lnSpc>
                <a:spcPts val="10080"/>
              </a:lnSpc>
            </a:pPr>
            <a:r>
              <a:rPr lang="en-US" sz="7200">
                <a:solidFill>
                  <a:srgbClr val="3D593D"/>
                </a:solidFill>
                <a:latin typeface="Lazydog Bold"/>
              </a:rPr>
              <a:t>Objetivo Principal:</a:t>
            </a:r>
          </a:p>
        </p:txBody>
      </p:sp>
      <p:sp>
        <p:nvSpPr>
          <p:cNvPr id="10" name="TextBox 10"/>
          <p:cNvSpPr txBox="1"/>
          <p:nvPr/>
        </p:nvSpPr>
        <p:spPr>
          <a:xfrm>
            <a:off x="2355862" y="2559409"/>
            <a:ext cx="13956738" cy="5897246"/>
          </a:xfrm>
          <a:prstGeom prst="rect">
            <a:avLst/>
          </a:prstGeom>
        </p:spPr>
        <p:txBody>
          <a:bodyPr lIns="0" tIns="0" rIns="0" bIns="0" rtlCol="0" anchor="t">
            <a:spAutoFit/>
          </a:bodyPr>
          <a:lstStyle/>
          <a:p>
            <a:pPr algn="ctr">
              <a:lnSpc>
                <a:spcPts val="5179"/>
              </a:lnSpc>
            </a:pPr>
            <a:r>
              <a:rPr lang="en-US" sz="3699">
                <a:solidFill>
                  <a:srgbClr val="223022"/>
                </a:solidFill>
                <a:latin typeface="Lazydog"/>
              </a:rPr>
              <a:t>*Los microservicios se pueden dividir en cinco diferentes categorías: API, Procesamiento de datos, Almacenamiento, Lógica de negocio e Interfaz de usuario.</a:t>
            </a:r>
          </a:p>
          <a:p>
            <a:pPr algn="ctr">
              <a:lnSpc>
                <a:spcPts val="5179"/>
              </a:lnSpc>
            </a:pPr>
            <a:endParaRPr lang="en-US" sz="3699">
              <a:solidFill>
                <a:srgbClr val="223022"/>
              </a:solidFill>
              <a:latin typeface="Lazydog"/>
            </a:endParaRPr>
          </a:p>
          <a:p>
            <a:pPr algn="ctr">
              <a:lnSpc>
                <a:spcPts val="5179"/>
              </a:lnSpc>
            </a:pPr>
            <a:r>
              <a:rPr lang="en-US" sz="3699">
                <a:solidFill>
                  <a:srgbClr val="223022"/>
                </a:solidFill>
                <a:latin typeface="Lazydog"/>
              </a:rPr>
              <a:t> *Se usan para crear aplicaciones basadas en la nube que se implementan en un modelo distribuido. Son altamente escalables y normalmente requieren menos tiempo y esfuerzo para construir y mantener en comparación con una arquitectura monolítica.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2139423" y="-1598406"/>
            <a:ext cx="14009155" cy="13483811"/>
          </a:xfrm>
          <a:custGeom>
            <a:avLst/>
            <a:gdLst/>
            <a:ahLst/>
            <a:cxnLst/>
            <a:rect l="l" t="t" r="r" b="b"/>
            <a:pathLst>
              <a:path w="14009155" h="13483811">
                <a:moveTo>
                  <a:pt x="0" y="0"/>
                </a:moveTo>
                <a:lnTo>
                  <a:pt x="14009154" y="0"/>
                </a:lnTo>
                <a:lnTo>
                  <a:pt x="14009154" y="13483812"/>
                </a:lnTo>
                <a:lnTo>
                  <a:pt x="0" y="13483812"/>
                </a:lnTo>
                <a:lnTo>
                  <a:pt x="0" y="0"/>
                </a:lnTo>
                <a:close/>
              </a:path>
            </a:pathLst>
          </a:custGeom>
          <a:blipFill>
            <a:blip r:embed="rId3"/>
            <a:stretch>
              <a:fillRect/>
            </a:stretch>
          </a:blipFill>
        </p:spPr>
      </p:sp>
      <p:sp>
        <p:nvSpPr>
          <p:cNvPr id="4" name="Freeform 4"/>
          <p:cNvSpPr/>
          <p:nvPr/>
        </p:nvSpPr>
        <p:spPr>
          <a:xfrm>
            <a:off x="14027828" y="7346882"/>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rot="1324530">
            <a:off x="-1050153" y="-907951"/>
            <a:ext cx="3532220" cy="5250597"/>
          </a:xfrm>
          <a:custGeom>
            <a:avLst/>
            <a:gdLst/>
            <a:ahLst/>
            <a:cxnLst/>
            <a:rect l="l" t="t" r="r" b="b"/>
            <a:pathLst>
              <a:path w="3532220" h="5250597">
                <a:moveTo>
                  <a:pt x="0" y="0"/>
                </a:moveTo>
                <a:lnTo>
                  <a:pt x="3532220" y="0"/>
                </a:lnTo>
                <a:lnTo>
                  <a:pt x="3532220" y="5250596"/>
                </a:lnTo>
                <a:lnTo>
                  <a:pt x="0" y="5250596"/>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a:off x="-198259" y="7770606"/>
            <a:ext cx="2453917" cy="4114800"/>
          </a:xfrm>
          <a:custGeom>
            <a:avLst/>
            <a:gdLst/>
            <a:ahLst/>
            <a:cxnLst/>
            <a:rect l="l" t="t" r="r" b="b"/>
            <a:pathLst>
              <a:path w="2453917" h="4114800">
                <a:moveTo>
                  <a:pt x="0" y="0"/>
                </a:moveTo>
                <a:lnTo>
                  <a:pt x="2453918" y="0"/>
                </a:lnTo>
                <a:lnTo>
                  <a:pt x="2453918" y="4114800"/>
                </a:lnTo>
                <a:lnTo>
                  <a:pt x="0" y="4114800"/>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7" name="TextBox 7"/>
          <p:cNvSpPr txBox="1"/>
          <p:nvPr/>
        </p:nvSpPr>
        <p:spPr>
          <a:xfrm>
            <a:off x="1509667" y="3452759"/>
            <a:ext cx="15268665" cy="3085402"/>
          </a:xfrm>
          <a:prstGeom prst="rect">
            <a:avLst/>
          </a:prstGeom>
        </p:spPr>
        <p:txBody>
          <a:bodyPr lIns="0" tIns="0" rIns="0" bIns="0" rtlCol="0" anchor="t">
            <a:spAutoFit/>
          </a:bodyPr>
          <a:lstStyle/>
          <a:p>
            <a:pPr algn="ctr">
              <a:lnSpc>
                <a:spcPts val="12018"/>
              </a:lnSpc>
            </a:pPr>
            <a:r>
              <a:rPr lang="en-US" sz="10635">
                <a:solidFill>
                  <a:srgbClr val="223022"/>
                </a:solidFill>
                <a:latin typeface="Lazydog"/>
              </a:rPr>
              <a:t>Gracias</a:t>
            </a:r>
          </a:p>
          <a:p>
            <a:pPr algn="ctr">
              <a:lnSpc>
                <a:spcPts val="12018"/>
              </a:lnSpc>
            </a:pPr>
            <a:r>
              <a:rPr lang="en-US" sz="10635">
                <a:solidFill>
                  <a:srgbClr val="223022"/>
                </a:solidFill>
                <a:latin typeface="Lazydog"/>
              </a:rPr>
              <a:t>por su atención</a:t>
            </a:r>
          </a:p>
        </p:txBody>
      </p:sp>
      <p:sp>
        <p:nvSpPr>
          <p:cNvPr id="8" name="CuadroTexto 7"/>
          <p:cNvSpPr txBox="1"/>
          <p:nvPr/>
        </p:nvSpPr>
        <p:spPr>
          <a:xfrm>
            <a:off x="2519372" y="8228597"/>
            <a:ext cx="14279742" cy="1569660"/>
          </a:xfrm>
          <a:prstGeom prst="rect">
            <a:avLst/>
          </a:prstGeom>
          <a:noFill/>
        </p:spPr>
        <p:txBody>
          <a:bodyPr wrap="square" rtlCol="0">
            <a:spAutoFit/>
          </a:bodyPr>
          <a:lstStyle/>
          <a:p>
            <a:r>
              <a:rPr lang="es-MX" sz="3200" dirty="0"/>
              <a:t>Formulario</a:t>
            </a:r>
            <a:r>
              <a:rPr lang="es-MX" sz="3200" dirty="0" smtClean="0"/>
              <a:t>: https</a:t>
            </a:r>
            <a:r>
              <a:rPr lang="es-MX" sz="3200" dirty="0"/>
              <a:t>://docs.google.com/forms/d/1g01n0K5vRGsendCeH_R5GjclRMwG3dLtPy8nJfNxA0s/edit</a:t>
            </a:r>
            <a:endParaRPr lang="es-ES" sz="3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323</Words>
  <Application>Microsoft Office PowerPoint</Application>
  <PresentationFormat>Personalizado</PresentationFormat>
  <Paragraphs>18</Paragraphs>
  <Slides>6</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6</vt:i4>
      </vt:variant>
    </vt:vector>
  </HeadingPairs>
  <TitlesOfParts>
    <vt:vector size="11" baseType="lpstr">
      <vt:lpstr>Lazydog Bold</vt:lpstr>
      <vt:lpstr>Calibri</vt:lpstr>
      <vt:lpstr>Lazydog</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proyecto en acuarela moderna verde</dc:title>
  <dc:creator>ADMIN</dc:creator>
  <cp:lastModifiedBy>Cuenta Microsoft</cp:lastModifiedBy>
  <cp:revision>2</cp:revision>
  <dcterms:created xsi:type="dcterms:W3CDTF">2006-08-16T00:00:00Z</dcterms:created>
  <dcterms:modified xsi:type="dcterms:W3CDTF">2024-06-18T07:19:40Z</dcterms:modified>
  <dc:identifier>DAGHLctUJlE</dc:identifier>
</cp:coreProperties>
</file>

<file path=docProps/thumbnail.jpeg>
</file>